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4"/>
  </p:notesMasterIdLst>
  <p:handoutMasterIdLst>
    <p:handoutMasterId r:id="rId25"/>
  </p:handoutMasterIdLst>
  <p:sldIdLst>
    <p:sldId id="331" r:id="rId5"/>
    <p:sldId id="327" r:id="rId6"/>
    <p:sldId id="365" r:id="rId7"/>
    <p:sldId id="366" r:id="rId8"/>
    <p:sldId id="371" r:id="rId9"/>
    <p:sldId id="372" r:id="rId10"/>
    <p:sldId id="373" r:id="rId11"/>
    <p:sldId id="374" r:id="rId12"/>
    <p:sldId id="370" r:id="rId13"/>
    <p:sldId id="368" r:id="rId14"/>
    <p:sldId id="369" r:id="rId15"/>
    <p:sldId id="375" r:id="rId16"/>
    <p:sldId id="379" r:id="rId17"/>
    <p:sldId id="377" r:id="rId18"/>
    <p:sldId id="378" r:id="rId19"/>
    <p:sldId id="367" r:id="rId20"/>
    <p:sldId id="363" r:id="rId21"/>
    <p:sldId id="351" r:id="rId22"/>
    <p:sldId id="353" r:id="rId23"/>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27"/>
            <p14:sldId id="365"/>
            <p14:sldId id="366"/>
            <p14:sldId id="371"/>
            <p14:sldId id="372"/>
            <p14:sldId id="373"/>
            <p14:sldId id="374"/>
            <p14:sldId id="370"/>
            <p14:sldId id="368"/>
            <p14:sldId id="369"/>
            <p14:sldId id="375"/>
            <p14:sldId id="379"/>
            <p14:sldId id="377"/>
            <p14:sldId id="378"/>
            <p14:sldId id="367"/>
            <p14:sldId id="363"/>
            <p14:sldId id="351"/>
            <p14:sldId id="353"/>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3120" userDrawn="1">
          <p15:clr>
            <a:srgbClr val="A4A3A4"/>
          </p15:clr>
        </p15:guide>
        <p15:guide id="8" pos="516" userDrawn="1">
          <p15:clr>
            <a:srgbClr val="A4A3A4"/>
          </p15:clr>
        </p15:guide>
        <p15:guide id="9" pos="5626" userDrawn="1">
          <p15:clr>
            <a:srgbClr val="A4A3A4"/>
          </p15:clr>
        </p15:guide>
        <p15:guide id="10" pos="59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4660"/>
  </p:normalViewPr>
  <p:slideViewPr>
    <p:cSldViewPr showGuides="1">
      <p:cViewPr varScale="1">
        <p:scale>
          <a:sx n="51" d="100"/>
          <a:sy n="51" d="100"/>
        </p:scale>
        <p:origin x="96" y="558"/>
      </p:cViewPr>
      <p:guideLst>
        <p:guide orient="horz" pos="2160"/>
        <p:guide orient="horz" pos="255"/>
        <p:guide orient="horz" pos="1139"/>
        <p:guide orient="horz" pos="1095"/>
        <p:guide orient="horz" pos="4065"/>
        <p:guide orient="horz" pos="4201"/>
        <p:guide pos="3120"/>
        <p:guide pos="516"/>
        <p:guide pos="5626"/>
        <p:guide pos="59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31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C11401-F7DB-4F18-91EF-7D8A1B270932}" type="datetimeFigureOut">
              <a:rPr lang="fr-FR" smtClean="0"/>
              <a:t>25/05/2021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53F221-43EE-4581-B34D-AC7B44867C33}" type="slidenum">
              <a:rPr lang="fr-FR" smtClean="0"/>
              <a:t>‹N°›</a:t>
            </a:fld>
            <a:endParaRPr lang="fr-FR"/>
          </a:p>
        </p:txBody>
      </p:sp>
    </p:spTree>
    <p:extLst>
      <p:ext uri="{BB962C8B-B14F-4D97-AF65-F5344CB8AC3E}">
        <p14:creationId xmlns:p14="http://schemas.microsoft.com/office/powerpoint/2010/main" val="2542745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25/05/2021</a:t>
            </a:fld>
            <a:endParaRPr lang="fr-FR" dirty="0"/>
          </a:p>
        </p:txBody>
      </p:sp>
      <p:sp>
        <p:nvSpPr>
          <p:cNvPr id="4" name="Espace réservé de l'image des diapositives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8279" y="199340"/>
            <a:ext cx="3894230" cy="2700000"/>
          </a:xfrm>
          <a:prstGeom prst="rect">
            <a:avLst/>
          </a:prstGeom>
        </p:spPr>
      </p:pic>
      <p:sp>
        <p:nvSpPr>
          <p:cNvPr id="4" name="Espace réservé de la date 3"/>
          <p:cNvSpPr>
            <a:spLocks noGrp="1"/>
          </p:cNvSpPr>
          <p:nvPr>
            <p:ph type="dt" sz="half" idx="10"/>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80000" y="5226529"/>
            <a:ext cx="3510000" cy="1200000"/>
          </a:xfrm>
        </p:spPr>
        <p:txBody>
          <a:bodyPr anchor="b" anchorCtr="0"/>
          <a:lstStyle>
            <a:lvl1pPr>
              <a:defRPr sz="1150"/>
            </a:lvl1pPr>
          </a:lstStyle>
          <a:p>
            <a:r>
              <a:rPr lang="fr-FR" dirty="0"/>
              <a:t>Intitulé de la direction/service interministérielle</a:t>
            </a:r>
          </a:p>
        </p:txBody>
      </p:sp>
      <p:sp>
        <p:nvSpPr>
          <p:cNvPr id="6" name="Espace réservé du numéro de diapositive 5"/>
          <p:cNvSpPr>
            <a:spLocks noGrp="1"/>
          </p:cNvSpPr>
          <p:nvPr>
            <p:ph type="sldNum" sz="quarter" idx="12"/>
          </p:nvPr>
        </p:nvSpPr>
        <p:spPr bwMode="gray">
          <a:xfrm>
            <a:off x="0" y="6618000"/>
            <a:ext cx="195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Tree>
    <p:extLst>
      <p:ext uri="{BB962C8B-B14F-4D97-AF65-F5344CB8AC3E}">
        <p14:creationId xmlns:p14="http://schemas.microsoft.com/office/powerpoint/2010/main" val="34326109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guide id="3" pos="444" userDrawn="1">
          <p15:clr>
            <a:srgbClr val="FBAE40"/>
          </p15:clr>
        </p15:guide>
        <p15:guide id="4" pos="3320" userDrawn="1">
          <p15:clr>
            <a:srgbClr val="FBAE40"/>
          </p15:clr>
        </p15:guide>
        <p15:guide id="5" orient="horz" pos="34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000" y="180000"/>
            <a:ext cx="2025000" cy="1404000"/>
          </a:xfrm>
          <a:prstGeom prst="rect">
            <a:avLst/>
          </a:prstGeom>
        </p:spPr>
      </p:pic>
      <p:sp>
        <p:nvSpPr>
          <p:cNvPr id="7" name="Titre 6"/>
          <p:cNvSpPr>
            <a:spLocks noGrp="1"/>
          </p:cNvSpPr>
          <p:nvPr>
            <p:ph type="title" hasCustomPrompt="1"/>
          </p:nvPr>
        </p:nvSpPr>
        <p:spPr bwMode="gray">
          <a:xfrm>
            <a:off x="0" y="0"/>
            <a:ext cx="195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a:t>Intitulé de la direction/service interministérielle</a:t>
            </a:r>
            <a:endParaRPr lang="fr-FR" dirty="0"/>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90000" y="3128061"/>
            <a:ext cx="9126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89998" y="2522624"/>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588000"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785999" y="2524800"/>
            <a:ext cx="273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9906000" cy="5875200"/>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89999" y="984000"/>
            <a:ext cx="9126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89999" y="1200000"/>
            <a:ext cx="9126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a:t>Intitulé de la direction/service interministérielle</a:t>
            </a:r>
            <a:endParaRPr lang="fr-FR" dirty="0"/>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588000" y="240000"/>
            <a:ext cx="5928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89999"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588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786000" y="2448000"/>
            <a:ext cx="273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6800" y="118800"/>
            <a:ext cx="685997" cy="475625"/>
          </a:xfrm>
          <a:prstGeom prst="rect">
            <a:avLst/>
          </a:prstGeom>
        </p:spPr>
      </p:pic>
      <p:sp>
        <p:nvSpPr>
          <p:cNvPr id="2" name="Espace réservé du titre 1"/>
          <p:cNvSpPr>
            <a:spLocks noGrp="1"/>
          </p:cNvSpPr>
          <p:nvPr>
            <p:ph type="title"/>
          </p:nvPr>
        </p:nvSpPr>
        <p:spPr bwMode="gray">
          <a:xfrm>
            <a:off x="389999" y="1200000"/>
            <a:ext cx="9126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89999" y="2448000"/>
            <a:ext cx="9126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8248500" y="6378000"/>
            <a:ext cx="12675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90000" y="6378000"/>
            <a:ext cx="6396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direction/service interministérielle</a:t>
            </a:r>
          </a:p>
        </p:txBody>
      </p:sp>
      <p:sp>
        <p:nvSpPr>
          <p:cNvPr id="6" name="Espace réservé du numéro de diapositive 5"/>
          <p:cNvSpPr>
            <a:spLocks noGrp="1"/>
          </p:cNvSpPr>
          <p:nvPr>
            <p:ph type="sldNum" sz="quarter" idx="4"/>
          </p:nvPr>
        </p:nvSpPr>
        <p:spPr bwMode="gray">
          <a:xfrm>
            <a:off x="6786000" y="6378000"/>
            <a:ext cx="14625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90000" y="6379200"/>
            <a:ext cx="9126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guide id="3" pos="217" userDrawn="1">
          <p15:clr>
            <a:srgbClr val="F26B43"/>
          </p15:clr>
        </p15:guide>
        <p15:guide id="4" orient="horz" pos="11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pedagogie.ac-nancy-metz.fr/grand-oral/"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eduscol.education.fr/225/recherche-et-innovation-en-physique-chimie" TargetMode="External"/><Relationship Id="rId2" Type="http://schemas.openxmlformats.org/officeDocument/2006/relationships/hyperlink" Target="https://eduscol.education.fr/2318/physique-chimie?menu_id=2867" TargetMode="Externa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www.education.gouv.fr/amenagements-pour-les-epreuves-terminales-du-baccalaureat-general-et-technologique-et-du-32314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6" name="Espace réservé du texte 5"/>
          <p:cNvSpPr>
            <a:spLocks noGrp="1"/>
          </p:cNvSpPr>
          <p:nvPr>
            <p:ph type="body" sz="quarter" idx="13"/>
          </p:nvPr>
        </p:nvSpPr>
        <p:spPr/>
        <p:txBody>
          <a:bodyPr/>
          <a:lstStyle/>
          <a:p>
            <a:r>
              <a:rPr lang="fr-FR" dirty="0"/>
              <a:t>Grand oral </a:t>
            </a:r>
          </a:p>
          <a:p>
            <a:r>
              <a:rPr lang="fr-FR" dirty="0"/>
              <a:t>spécialité physique-chimie de la voie générale</a:t>
            </a:r>
          </a:p>
          <a:p>
            <a:r>
              <a:rPr lang="fr-FR" dirty="0" err="1"/>
              <a:t>SPéCIALITé</a:t>
            </a:r>
            <a:r>
              <a:rPr lang="fr-FR" dirty="0"/>
              <a:t> SPCL en série STL</a:t>
            </a:r>
          </a:p>
          <a:p>
            <a:pPr lvl="1"/>
            <a:endParaRPr lang="fr-FR" dirty="0"/>
          </a:p>
          <a:p>
            <a:pPr lvl="1"/>
            <a:r>
              <a:rPr lang="fr-FR" sz="2800" dirty="0"/>
              <a:t>Webinaire</a:t>
            </a:r>
          </a:p>
          <a:p>
            <a:pPr lvl="1"/>
            <a:r>
              <a:rPr lang="fr-FR" sz="1600" dirty="0"/>
              <a:t>Mardi 25 mai 2021</a:t>
            </a:r>
          </a:p>
        </p:txBody>
      </p:sp>
      <p:sp>
        <p:nvSpPr>
          <p:cNvPr id="8" name="Espace réservé du pied de page 7"/>
          <p:cNvSpPr>
            <a:spLocks noGrp="1"/>
          </p:cNvSpPr>
          <p:nvPr>
            <p:ph type="ftr" sz="quarter" idx="11"/>
          </p:nvPr>
        </p:nvSpPr>
        <p:spPr/>
        <p:txBody>
          <a:bodyPr/>
          <a:lstStyle/>
          <a:p>
            <a:r>
              <a:rPr lang="fr-FR" dirty="0"/>
              <a:t>Inspection pédagogique régionale Physique-Chimie</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1196752"/>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488504" y="2060848"/>
            <a:ext cx="9027496" cy="3312368"/>
          </a:xfrm>
        </p:spPr>
        <p:txBody>
          <a:bodyPr/>
          <a:lstStyle/>
          <a:p>
            <a:pPr marL="0" indent="0">
              <a:buNone/>
            </a:pPr>
            <a:r>
              <a:rPr lang="fr-FR" sz="2400" b="0" dirty="0"/>
              <a:t>Aménagements pour la session 2021 (6 mai 2021) :</a:t>
            </a:r>
          </a:p>
          <a:p>
            <a:pPr marL="0" indent="0">
              <a:buNone/>
            </a:pPr>
            <a:endParaRPr lang="fr-FR" sz="2400" b="0" dirty="0"/>
          </a:p>
          <a:p>
            <a:pPr marL="0" indent="0">
              <a:buNone/>
            </a:pP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10</a:t>
            </a:fld>
            <a:endParaRPr lang="fr-FR" dirty="0"/>
          </a:p>
        </p:txBody>
      </p:sp>
      <p:pic>
        <p:nvPicPr>
          <p:cNvPr id="4" name="Image 3">
            <a:extLst>
              <a:ext uri="{FF2B5EF4-FFF2-40B4-BE49-F238E27FC236}">
                <a16:creationId xmlns:a16="http://schemas.microsoft.com/office/drawing/2014/main" id="{E3AFA5EE-82AC-40B1-9A91-7B156B492FB7}"/>
              </a:ext>
            </a:extLst>
          </p:cNvPr>
          <p:cNvPicPr>
            <a:picLocks noChangeAspect="1"/>
          </p:cNvPicPr>
          <p:nvPr/>
        </p:nvPicPr>
        <p:blipFill>
          <a:blip r:embed="rId2"/>
          <a:stretch>
            <a:fillRect/>
          </a:stretch>
        </p:blipFill>
        <p:spPr>
          <a:xfrm>
            <a:off x="128464" y="2139461"/>
            <a:ext cx="9906000" cy="2579077"/>
          </a:xfrm>
          <a:prstGeom prst="rect">
            <a:avLst/>
          </a:prstGeom>
        </p:spPr>
      </p:pic>
    </p:spTree>
    <p:extLst>
      <p:ext uri="{BB962C8B-B14F-4D97-AF65-F5344CB8AC3E}">
        <p14:creationId xmlns:p14="http://schemas.microsoft.com/office/powerpoint/2010/main" val="1867591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1196752"/>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488504" y="2060848"/>
            <a:ext cx="9027496" cy="3312368"/>
          </a:xfrm>
        </p:spPr>
        <p:txBody>
          <a:bodyPr/>
          <a:lstStyle/>
          <a:p>
            <a:pPr marL="0" indent="0">
              <a:buNone/>
            </a:pPr>
            <a:r>
              <a:rPr lang="fr-FR" sz="2400" b="0" dirty="0"/>
              <a:t>Aménagements pour la session 2021 (6 mai 2021) :</a:t>
            </a:r>
          </a:p>
          <a:p>
            <a:pPr marL="0" indent="0">
              <a:buNone/>
            </a:pPr>
            <a:endParaRPr lang="fr-FR" sz="2400" b="0" dirty="0"/>
          </a:p>
          <a:p>
            <a:pPr marL="0" indent="0">
              <a:buNone/>
            </a:pP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11</a:t>
            </a:fld>
            <a:endParaRPr lang="fr-FR" dirty="0"/>
          </a:p>
        </p:txBody>
      </p:sp>
      <p:pic>
        <p:nvPicPr>
          <p:cNvPr id="4" name="Image 3">
            <a:extLst>
              <a:ext uri="{FF2B5EF4-FFF2-40B4-BE49-F238E27FC236}">
                <a16:creationId xmlns:a16="http://schemas.microsoft.com/office/drawing/2014/main" id="{E3AFA5EE-82AC-40B1-9A91-7B156B492FB7}"/>
              </a:ext>
            </a:extLst>
          </p:cNvPr>
          <p:cNvPicPr>
            <a:picLocks noChangeAspect="1"/>
          </p:cNvPicPr>
          <p:nvPr/>
        </p:nvPicPr>
        <p:blipFill>
          <a:blip r:embed="rId2"/>
          <a:stretch>
            <a:fillRect/>
          </a:stretch>
        </p:blipFill>
        <p:spPr>
          <a:xfrm>
            <a:off x="0" y="2139461"/>
            <a:ext cx="9906000" cy="2579077"/>
          </a:xfrm>
          <a:prstGeom prst="rect">
            <a:avLst/>
          </a:prstGeom>
        </p:spPr>
      </p:pic>
      <p:pic>
        <p:nvPicPr>
          <p:cNvPr id="5" name="Image 4">
            <a:extLst>
              <a:ext uri="{FF2B5EF4-FFF2-40B4-BE49-F238E27FC236}">
                <a16:creationId xmlns:a16="http://schemas.microsoft.com/office/drawing/2014/main" id="{0508F550-6EFD-46C8-B522-D68C949A091E}"/>
              </a:ext>
            </a:extLst>
          </p:cNvPr>
          <p:cNvPicPr>
            <a:picLocks noChangeAspect="1"/>
          </p:cNvPicPr>
          <p:nvPr/>
        </p:nvPicPr>
        <p:blipFill>
          <a:blip r:embed="rId3"/>
          <a:stretch>
            <a:fillRect/>
          </a:stretch>
        </p:blipFill>
        <p:spPr>
          <a:xfrm>
            <a:off x="49252" y="836712"/>
            <a:ext cx="9906000" cy="4434035"/>
          </a:xfrm>
          <a:prstGeom prst="rect">
            <a:avLst/>
          </a:prstGeom>
        </p:spPr>
      </p:pic>
    </p:spTree>
    <p:extLst>
      <p:ext uri="{BB962C8B-B14F-4D97-AF65-F5344CB8AC3E}">
        <p14:creationId xmlns:p14="http://schemas.microsoft.com/office/powerpoint/2010/main" val="315739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4688" y="262312"/>
            <a:ext cx="4104456" cy="360040"/>
          </a:xfrm>
        </p:spPr>
        <p:txBody>
          <a:bodyPr/>
          <a:lstStyle/>
          <a:p>
            <a:r>
              <a:rPr lang="fr-FR" sz="3200" dirty="0"/>
              <a:t>FAQ</a:t>
            </a:r>
          </a:p>
        </p:txBody>
      </p:sp>
      <p:sp>
        <p:nvSpPr>
          <p:cNvPr id="10" name="Espace réservé du texte 9"/>
          <p:cNvSpPr>
            <a:spLocks noGrp="1"/>
          </p:cNvSpPr>
          <p:nvPr>
            <p:ph type="body" sz="quarter" idx="13"/>
          </p:nvPr>
        </p:nvSpPr>
        <p:spPr>
          <a:xfrm>
            <a:off x="390000" y="768276"/>
            <a:ext cx="9266276" cy="5463800"/>
          </a:xfrm>
        </p:spPr>
        <p:txBody>
          <a:bodyPr/>
          <a:lstStyle/>
          <a:p>
            <a:pPr marL="0" indent="0">
              <a:buNone/>
            </a:pPr>
            <a:r>
              <a:rPr lang="fr-FR" sz="2800" dirty="0">
                <a:solidFill>
                  <a:srgbClr val="002060"/>
                </a:solidFill>
              </a:rPr>
              <a:t>Les membres du jury peuvent-ils autoriser le candidat à utiliser du matériel (ex : tableau…) qui est à disposition dans la salle d’examen ?</a:t>
            </a:r>
          </a:p>
          <a:p>
            <a:pPr marL="0" indent="0">
              <a:buNone/>
            </a:pPr>
            <a:r>
              <a:rPr lang="fr-FR" sz="2800" b="0" dirty="0">
                <a:solidFill>
                  <a:srgbClr val="002060"/>
                </a:solidFill>
              </a:rPr>
              <a:t>Le candidat peut être autorisé à utiliser du matériel uniquement dans le 2ème temps de l’épreuve, dès lors que cela n’obère pas la qualité de sa prestation orale. Il peut disposer du support écrit qu’il a conçu pendant le temps de préparation, ou utiliser le matériel à disposition dans la salle, si cela constitue une aide à sa prise de parole ; mais il doit alors veiller à donner toute la priorité à son interaction avec le jury. Les questions posées par le jury ne sont pas écrites et ne peuvent donner lieu à des réponses formulées intégralement à l’écrit.</a:t>
            </a: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12</a:t>
            </a:fld>
            <a:endParaRPr lang="fr-FR" dirty="0"/>
          </a:p>
        </p:txBody>
      </p:sp>
    </p:spTree>
    <p:extLst>
      <p:ext uri="{BB962C8B-B14F-4D97-AF65-F5344CB8AC3E}">
        <p14:creationId xmlns:p14="http://schemas.microsoft.com/office/powerpoint/2010/main" val="3718822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4688" y="262312"/>
            <a:ext cx="4104456" cy="360040"/>
          </a:xfrm>
        </p:spPr>
        <p:txBody>
          <a:bodyPr/>
          <a:lstStyle/>
          <a:p>
            <a:r>
              <a:rPr lang="fr-FR" sz="3200" dirty="0"/>
              <a:t>FAQ</a:t>
            </a:r>
          </a:p>
        </p:txBody>
      </p:sp>
      <p:sp>
        <p:nvSpPr>
          <p:cNvPr id="10" name="Espace réservé du texte 9"/>
          <p:cNvSpPr>
            <a:spLocks noGrp="1"/>
          </p:cNvSpPr>
          <p:nvPr>
            <p:ph type="body" sz="quarter" idx="13"/>
          </p:nvPr>
        </p:nvSpPr>
        <p:spPr>
          <a:xfrm>
            <a:off x="319862" y="768276"/>
            <a:ext cx="9266276" cy="5463800"/>
          </a:xfrm>
        </p:spPr>
        <p:txBody>
          <a:bodyPr/>
          <a:lstStyle/>
          <a:p>
            <a:pPr marL="0" indent="0">
              <a:buNone/>
            </a:pPr>
            <a:r>
              <a:rPr lang="fr-FR" sz="2800" b="0" dirty="0">
                <a:solidFill>
                  <a:srgbClr val="002060"/>
                </a:solidFill>
              </a:rPr>
              <a:t>L’exemple est celui du tableau : les membres du jury peuvent donc demander au candidat d’écrire au tableau … mais ils peuvent aussi le faire sur le support écrit, sur un tableau interactif, etc. En ce cas, il ne faut pas oublier de mettre tous les candidats dans les mêmes conditions de passation puisque c’est un examen. On peut entendre par « matériel » des outils pour tracer, dessiner … dès lors que cela aide à la prise de paroles. La dernière phrase de définition de cette partie dans la note de service qui définit l’épreuve est claire sur ce point : un candidat est là pour s’exprimer à l’oral et non pour passer ses 10 minutes à écrire au tableau. Le jury doit donc veiller à nourrir cette interaction par le type de questions qu’il pose au candidat.</a:t>
            </a: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13</a:t>
            </a:fld>
            <a:endParaRPr lang="fr-FR" dirty="0"/>
          </a:p>
        </p:txBody>
      </p:sp>
    </p:spTree>
    <p:extLst>
      <p:ext uri="{BB962C8B-B14F-4D97-AF65-F5344CB8AC3E}">
        <p14:creationId xmlns:p14="http://schemas.microsoft.com/office/powerpoint/2010/main" val="180758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4688" y="262312"/>
            <a:ext cx="4104456" cy="360040"/>
          </a:xfrm>
        </p:spPr>
        <p:txBody>
          <a:bodyPr/>
          <a:lstStyle/>
          <a:p>
            <a:r>
              <a:rPr lang="fr-FR" sz="3200" dirty="0"/>
              <a:t>FAQ</a:t>
            </a:r>
          </a:p>
        </p:txBody>
      </p:sp>
      <p:sp>
        <p:nvSpPr>
          <p:cNvPr id="10" name="Espace réservé du texte 9"/>
          <p:cNvSpPr>
            <a:spLocks noGrp="1"/>
          </p:cNvSpPr>
          <p:nvPr>
            <p:ph type="body" sz="quarter" idx="13"/>
          </p:nvPr>
        </p:nvSpPr>
        <p:spPr>
          <a:xfrm>
            <a:off x="128464" y="764704"/>
            <a:ext cx="9387536" cy="6984776"/>
          </a:xfrm>
        </p:spPr>
        <p:txBody>
          <a:bodyPr/>
          <a:lstStyle/>
          <a:p>
            <a:pPr marL="0" indent="0">
              <a:buNone/>
            </a:pPr>
            <a:r>
              <a:rPr lang="fr-FR" sz="2800" dirty="0">
                <a:solidFill>
                  <a:srgbClr val="002060"/>
                </a:solidFill>
              </a:rPr>
              <a:t>Lors du deuxième temps de l’épreuve, les questions du jury peuvent-elles porter sur l’ensemble du programme de l’enseignement de spécialité ?</a:t>
            </a:r>
          </a:p>
          <a:p>
            <a:pPr marL="0" indent="0">
              <a:buNone/>
            </a:pPr>
            <a:r>
              <a:rPr lang="fr-FR" sz="2400" b="0" dirty="0">
                <a:solidFill>
                  <a:srgbClr val="002060"/>
                </a:solidFill>
              </a:rPr>
              <a:t>Oui. Durant le temps d’échange avec le jury, le candidat peut avoir à mobiliser l’ensemble du programme du cycle terminal. Mais cette partie de l’épreuve doit aussi évaluer les capacités argumentatives du candidat, il s’agit donc d’un entretien avec le candidat et non d’une interrogation de connaissances. Cet entretien est mené en lien avec la présentation que le candidat a faite lors de la première partie de l’épreuve. Cette articulation est indispensable et constitue un point de vigilance important. Le jury peut interroger le candidat sur toute partie du programme des enseignements de spécialité permettant d’amener le candidat à préciser et à approfondir sa pensée au travers de la solidité de ses connaissances et de ses capacités argumentatives.</a:t>
            </a: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14</a:t>
            </a:fld>
            <a:endParaRPr lang="fr-FR" dirty="0"/>
          </a:p>
        </p:txBody>
      </p:sp>
    </p:spTree>
    <p:extLst>
      <p:ext uri="{BB962C8B-B14F-4D97-AF65-F5344CB8AC3E}">
        <p14:creationId xmlns:p14="http://schemas.microsoft.com/office/powerpoint/2010/main" val="331974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4688" y="262312"/>
            <a:ext cx="4104456" cy="360040"/>
          </a:xfrm>
        </p:spPr>
        <p:txBody>
          <a:bodyPr/>
          <a:lstStyle/>
          <a:p>
            <a:r>
              <a:rPr lang="fr-FR" sz="3200" dirty="0"/>
              <a:t>FAQ</a:t>
            </a:r>
          </a:p>
        </p:txBody>
      </p:sp>
      <p:sp>
        <p:nvSpPr>
          <p:cNvPr id="10" name="Espace réservé du texte 9"/>
          <p:cNvSpPr>
            <a:spLocks noGrp="1"/>
          </p:cNvSpPr>
          <p:nvPr>
            <p:ph type="body" sz="quarter" idx="13"/>
          </p:nvPr>
        </p:nvSpPr>
        <p:spPr>
          <a:xfrm>
            <a:off x="128464" y="764704"/>
            <a:ext cx="9387536" cy="5184576"/>
          </a:xfrm>
        </p:spPr>
        <p:txBody>
          <a:bodyPr/>
          <a:lstStyle/>
          <a:p>
            <a:pPr marL="0" indent="0">
              <a:buNone/>
            </a:pPr>
            <a:r>
              <a:rPr lang="fr-FR" sz="2800" b="0" dirty="0">
                <a:solidFill>
                  <a:srgbClr val="002060"/>
                </a:solidFill>
              </a:rPr>
              <a:t>De façon exceptionnelle pour la session 2021 et afin de tenir compte des conséquences pédagogiques liées à la crise sanitaire durant l’année scolaire 2020-2021, le candidat a la possibilité de présenter un document de son établissement, signé de ses professeurs et présentant le cachet de l’établissement, mentionnant les éventuelles parties du programme de chacun des enseignements de spécialité qui n’auraient pas pu être étudiées en classe du fait de la situation sanitaire. Il ne pourra alors être questionné sur les liens entre la question traitée et ces parties du programme.</a:t>
            </a: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15</a:t>
            </a:fld>
            <a:endParaRPr lang="fr-FR" dirty="0"/>
          </a:p>
        </p:txBody>
      </p:sp>
    </p:spTree>
    <p:extLst>
      <p:ext uri="{BB962C8B-B14F-4D97-AF65-F5344CB8AC3E}">
        <p14:creationId xmlns:p14="http://schemas.microsoft.com/office/powerpoint/2010/main" val="868813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1196752"/>
            <a:ext cx="9126000" cy="960000"/>
          </a:xfrm>
        </p:spPr>
        <p:txBody>
          <a:bodyPr/>
          <a:lstStyle/>
          <a:p>
            <a:r>
              <a:rPr lang="fr-FR" sz="3200" dirty="0"/>
              <a:t>Les ressources :</a:t>
            </a:r>
          </a:p>
        </p:txBody>
      </p:sp>
      <p:sp>
        <p:nvSpPr>
          <p:cNvPr id="10" name="Espace réservé du texte 9"/>
          <p:cNvSpPr>
            <a:spLocks noGrp="1"/>
          </p:cNvSpPr>
          <p:nvPr>
            <p:ph type="body" sz="quarter" idx="13"/>
          </p:nvPr>
        </p:nvSpPr>
        <p:spPr>
          <a:xfrm>
            <a:off x="1496616" y="2060848"/>
            <a:ext cx="7344816" cy="3312368"/>
          </a:xfrm>
        </p:spPr>
        <p:txBody>
          <a:bodyPr/>
          <a:lstStyle/>
          <a:p>
            <a:pPr marL="0" indent="0">
              <a:buNone/>
            </a:pPr>
            <a:r>
              <a:rPr lang="fr-FR" sz="2400" b="0" dirty="0"/>
              <a:t>- Site de la pédagogie de l’académie de Nancy-Metz :</a:t>
            </a:r>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16</a:t>
            </a:fld>
            <a:endParaRPr lang="fr-FR" dirty="0"/>
          </a:p>
        </p:txBody>
      </p:sp>
      <p:sp>
        <p:nvSpPr>
          <p:cNvPr id="11" name="ZoneTexte 10">
            <a:extLst>
              <a:ext uri="{FF2B5EF4-FFF2-40B4-BE49-F238E27FC236}">
                <a16:creationId xmlns:a16="http://schemas.microsoft.com/office/drawing/2014/main" id="{7F1C955A-DF34-4BA7-A3A2-8067A2CFC076}"/>
              </a:ext>
            </a:extLst>
          </p:cNvPr>
          <p:cNvSpPr txBox="1"/>
          <p:nvPr/>
        </p:nvSpPr>
        <p:spPr>
          <a:xfrm>
            <a:off x="1440024" y="2978368"/>
            <a:ext cx="7272808" cy="1477328"/>
          </a:xfrm>
          <a:prstGeom prst="rect">
            <a:avLst/>
          </a:prstGeom>
          <a:noFill/>
        </p:spPr>
        <p:txBody>
          <a:bodyPr wrap="square">
            <a:spAutoFit/>
          </a:bodyPr>
          <a:lstStyle/>
          <a:p>
            <a:r>
              <a:rPr lang="fr-FR" dirty="0">
                <a:hlinkClick r:id="rId2"/>
              </a:rPr>
              <a:t>https://pedagogie.ac-nancy-metz.fr/grand-oral/</a:t>
            </a:r>
            <a:endParaRPr lang="fr-FR" dirty="0"/>
          </a:p>
          <a:p>
            <a:endParaRPr lang="fr-FR" dirty="0"/>
          </a:p>
          <a:p>
            <a:r>
              <a:rPr lang="fr-FR" dirty="0"/>
              <a:t>Il regroupe les liens vers : les textes officiels, les ressources nationales, les ressources académiques, une grille indicative commentée, une comparaison avec les TPE, des exemples académiques avec des vidéos.</a:t>
            </a:r>
          </a:p>
        </p:txBody>
      </p:sp>
    </p:spTree>
    <p:extLst>
      <p:ext uri="{BB962C8B-B14F-4D97-AF65-F5344CB8AC3E}">
        <p14:creationId xmlns:p14="http://schemas.microsoft.com/office/powerpoint/2010/main" val="3029179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0319" y="908720"/>
            <a:ext cx="9126000" cy="960000"/>
          </a:xfrm>
        </p:spPr>
        <p:txBody>
          <a:bodyPr/>
          <a:lstStyle/>
          <a:p>
            <a:r>
              <a:rPr lang="fr-FR" sz="3200" dirty="0"/>
              <a:t>Liens pour la physique-chimie :</a:t>
            </a:r>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17</a:t>
            </a:fld>
            <a:endParaRPr lang="fr-FR" dirty="0"/>
          </a:p>
        </p:txBody>
      </p:sp>
      <p:sp>
        <p:nvSpPr>
          <p:cNvPr id="7" name="ZoneTexte 6">
            <a:extLst>
              <a:ext uri="{FF2B5EF4-FFF2-40B4-BE49-F238E27FC236}">
                <a16:creationId xmlns:a16="http://schemas.microsoft.com/office/drawing/2014/main" id="{64866379-771B-46BC-AAD9-234BC1E846CC}"/>
              </a:ext>
            </a:extLst>
          </p:cNvPr>
          <p:cNvSpPr txBox="1"/>
          <p:nvPr/>
        </p:nvSpPr>
        <p:spPr>
          <a:xfrm>
            <a:off x="704528" y="3411012"/>
            <a:ext cx="8136904" cy="2585323"/>
          </a:xfrm>
          <a:prstGeom prst="rect">
            <a:avLst/>
          </a:prstGeom>
          <a:noFill/>
        </p:spPr>
        <p:txBody>
          <a:bodyPr wrap="square">
            <a:spAutoFit/>
          </a:bodyPr>
          <a:lstStyle/>
          <a:p>
            <a:pPr marL="285750" indent="-285750">
              <a:buFontTx/>
              <a:buChar char="-"/>
            </a:pPr>
            <a:r>
              <a:rPr lang="fr-FR" dirty="0"/>
              <a:t>Le site Eduscol rénové : </a:t>
            </a:r>
          </a:p>
          <a:p>
            <a:endParaRPr lang="fr-FR" dirty="0"/>
          </a:p>
          <a:p>
            <a:r>
              <a:rPr lang="fr-FR" dirty="0">
                <a:hlinkClick r:id="rId2"/>
              </a:rPr>
              <a:t>https://eduscol.education.fr/2318/physique-chimie?menu_id=2867</a:t>
            </a:r>
            <a:endParaRPr lang="fr-FR" dirty="0"/>
          </a:p>
          <a:p>
            <a:endParaRPr lang="fr-FR" dirty="0"/>
          </a:p>
          <a:p>
            <a:endParaRPr lang="fr-FR" dirty="0"/>
          </a:p>
          <a:p>
            <a:pPr marL="285750" indent="-285750">
              <a:buFontTx/>
              <a:buChar char="-"/>
            </a:pPr>
            <a:r>
              <a:rPr lang="fr-FR" dirty="0"/>
              <a:t>Oral et physique-chimie:</a:t>
            </a:r>
          </a:p>
          <a:p>
            <a:pPr marL="285750" indent="-285750">
              <a:buFontTx/>
              <a:buChar char="-"/>
            </a:pPr>
            <a:endParaRPr lang="fr-FR" dirty="0"/>
          </a:p>
          <a:p>
            <a:r>
              <a:rPr lang="fr-FR" dirty="0">
                <a:hlinkClick r:id="rId3"/>
              </a:rPr>
              <a:t>https://eduscol.education.fr/225/recherche-et-innovation-en-physique-chimie</a:t>
            </a:r>
            <a:endParaRPr lang="fr-FR" dirty="0"/>
          </a:p>
          <a:p>
            <a:endParaRPr lang="fr-FR"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319" y="1371869"/>
            <a:ext cx="9516000" cy="2039143"/>
          </a:xfrm>
          <a:prstGeom prst="rect">
            <a:avLst/>
          </a:prstGeom>
        </p:spPr>
      </p:pic>
    </p:spTree>
    <p:extLst>
      <p:ext uri="{BB962C8B-B14F-4D97-AF65-F5344CB8AC3E}">
        <p14:creationId xmlns:p14="http://schemas.microsoft.com/office/powerpoint/2010/main" val="3665267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sz="2800" b="1" dirty="0">
                <a:solidFill>
                  <a:srgbClr val="000000"/>
                </a:solidFill>
                <a:effectLst/>
                <a:latin typeface="Arial" panose="020B0604020202020204" pitchFamily="34" charset="0"/>
                <a:ea typeface="Arial" panose="020B0604020202020204" pitchFamily="34" charset="0"/>
              </a:rPr>
              <a:t>Quels sont les points de vigilance ?</a:t>
            </a:r>
            <a:r>
              <a:rPr lang="fr-FR" sz="2800" dirty="0">
                <a:solidFill>
                  <a:srgbClr val="000000"/>
                </a:solidFill>
                <a:effectLst/>
                <a:latin typeface="Arial" panose="020B0604020202020204" pitchFamily="34" charset="0"/>
                <a:ea typeface="Arial" panose="020B0604020202020204" pitchFamily="34" charset="0"/>
              </a:rPr>
              <a:t> </a:t>
            </a:r>
            <a:r>
              <a:rPr lang="fr-FR" sz="2800" i="1" dirty="0">
                <a:solidFill>
                  <a:srgbClr val="000000"/>
                </a:solidFill>
                <a:effectLst/>
                <a:latin typeface="Arial" panose="020B0604020202020204" pitchFamily="34" charset="0"/>
                <a:ea typeface="Arial" panose="020B0604020202020204" pitchFamily="34" charset="0"/>
              </a:rPr>
              <a:t> </a:t>
            </a:r>
            <a:r>
              <a:rPr lang="fr-FR" sz="2800" dirty="0">
                <a:solidFill>
                  <a:srgbClr val="000000"/>
                </a:solidFill>
                <a:effectLst/>
                <a:latin typeface="Arial" panose="020B0604020202020204" pitchFamily="34" charset="0"/>
                <a:ea typeface="Arial" panose="020B0604020202020204" pitchFamily="34" charset="0"/>
              </a:rPr>
              <a:t/>
            </a:r>
            <a:br>
              <a:rPr lang="fr-FR" sz="2800" dirty="0">
                <a:solidFill>
                  <a:srgbClr val="000000"/>
                </a:solidFill>
                <a:effectLst/>
                <a:latin typeface="Arial" panose="020B0604020202020204" pitchFamily="34" charset="0"/>
                <a:ea typeface="Arial" panose="020B0604020202020204" pitchFamily="34" charset="0"/>
              </a:rPr>
            </a:br>
            <a:endParaRPr lang="fr-FR" sz="2800" dirty="0"/>
          </a:p>
        </p:txBody>
      </p:sp>
      <p:sp>
        <p:nvSpPr>
          <p:cNvPr id="9" name="Espace réservé du texte 8"/>
          <p:cNvSpPr>
            <a:spLocks noGrp="1"/>
          </p:cNvSpPr>
          <p:nvPr>
            <p:ph type="body" sz="quarter" idx="14"/>
          </p:nvPr>
        </p:nvSpPr>
        <p:spPr>
          <a:xfrm>
            <a:off x="200472" y="1916832"/>
            <a:ext cx="8523441" cy="3963168"/>
          </a:xfrm>
        </p:spPr>
        <p:txBody>
          <a:bodyPr/>
          <a:lstStyle/>
          <a:p>
            <a:pPr marL="728980" marR="15875" indent="-285750" algn="just">
              <a:lnSpc>
                <a:spcPct val="112000"/>
              </a:lnSpc>
              <a:spcAft>
                <a:spcPts val="1010"/>
              </a:spcAft>
              <a:buFontTx/>
              <a:buChar char="-"/>
            </a:pPr>
            <a:r>
              <a:rPr lang="fr-FR" sz="1800" b="1" dirty="0">
                <a:solidFill>
                  <a:srgbClr val="000000"/>
                </a:solidFill>
                <a:effectLst/>
                <a:latin typeface="Arial" panose="020B0604020202020204" pitchFamily="34" charset="0"/>
                <a:ea typeface="Arial" panose="020B0604020202020204" pitchFamily="34" charset="0"/>
              </a:rPr>
              <a:t>  Choix du sujet </a:t>
            </a:r>
            <a:r>
              <a:rPr lang="fr-FR" sz="1800" dirty="0">
                <a:solidFill>
                  <a:srgbClr val="000000"/>
                </a:solidFill>
                <a:effectLst/>
                <a:latin typeface="Arial" panose="020B0604020202020204" pitchFamily="34" charset="0"/>
                <a:ea typeface="Arial" panose="020B0604020202020204" pitchFamily="34" charset="0"/>
              </a:rPr>
              <a:t>: éviter les questions de cours, choisir une question vive qui se prête à l’argumentation </a:t>
            </a:r>
          </a:p>
          <a:p>
            <a:pPr marL="443230" marR="15875" algn="just">
              <a:lnSpc>
                <a:spcPct val="112000"/>
              </a:lnSpc>
              <a:spcAft>
                <a:spcPts val="1010"/>
              </a:spcAft>
            </a:pPr>
            <a:r>
              <a:rPr lang="fr-FR" sz="1800" dirty="0">
                <a:solidFill>
                  <a:srgbClr val="000000"/>
                </a:solidFill>
                <a:latin typeface="Arial" panose="020B0604020202020204" pitchFamily="34" charset="0"/>
                <a:ea typeface="Arial" panose="020B0604020202020204" pitchFamily="34" charset="0"/>
              </a:rPr>
              <a:t>-   </a:t>
            </a:r>
            <a:r>
              <a:rPr lang="fr-FR" sz="1800" b="1" dirty="0">
                <a:solidFill>
                  <a:srgbClr val="000000"/>
                </a:solidFill>
                <a:effectLst/>
                <a:latin typeface="Arial" panose="020B0604020202020204" pitchFamily="34" charset="0"/>
                <a:ea typeface="Arial" panose="020B0604020202020204" pitchFamily="34" charset="0"/>
              </a:rPr>
              <a:t>Implication de chaque élève </a:t>
            </a:r>
            <a:r>
              <a:rPr lang="fr-FR" sz="1800" dirty="0">
                <a:solidFill>
                  <a:srgbClr val="000000"/>
                </a:solidFill>
                <a:effectLst/>
                <a:latin typeface="Arial" panose="020B0604020202020204" pitchFamily="34" charset="0"/>
                <a:ea typeface="Arial" panose="020B0604020202020204" pitchFamily="34" charset="0"/>
              </a:rPr>
              <a:t>: même si le travail de préparation est collectif, l’épreuve finale est individuelle </a:t>
            </a:r>
          </a:p>
          <a:p>
            <a:pPr marL="728980" marR="15875" indent="-285750" algn="just">
              <a:lnSpc>
                <a:spcPct val="112000"/>
              </a:lnSpc>
              <a:spcAft>
                <a:spcPts val="1010"/>
              </a:spcAft>
              <a:buFontTx/>
              <a:buChar char="-"/>
            </a:pPr>
            <a:r>
              <a:rPr lang="fr-FR" sz="1800" b="1" dirty="0">
                <a:solidFill>
                  <a:srgbClr val="000000"/>
                </a:solidFill>
                <a:effectLst/>
                <a:latin typeface="Arial" panose="020B0604020202020204" pitchFamily="34" charset="0"/>
                <a:ea typeface="Arial" panose="020B0604020202020204" pitchFamily="34" charset="0"/>
              </a:rPr>
              <a:t>  </a:t>
            </a:r>
            <a:r>
              <a:rPr lang="fr-FR" sz="1800" dirty="0">
                <a:solidFill>
                  <a:srgbClr val="000000"/>
                </a:solidFill>
                <a:effectLst/>
                <a:latin typeface="Arial" panose="020B0604020202020204" pitchFamily="34" charset="0"/>
                <a:ea typeface="Arial" panose="020B0604020202020204" pitchFamily="34" charset="0"/>
              </a:rPr>
              <a:t>Jury composé de deux personnes dont </a:t>
            </a:r>
            <a:r>
              <a:rPr lang="fr-FR" sz="1800" b="1" dirty="0">
                <a:solidFill>
                  <a:srgbClr val="000000"/>
                </a:solidFill>
                <a:effectLst/>
                <a:latin typeface="Arial" panose="020B0604020202020204" pitchFamily="34" charset="0"/>
                <a:ea typeface="Arial" panose="020B0604020202020204" pitchFamily="34" charset="0"/>
              </a:rPr>
              <a:t>une non spécialiste </a:t>
            </a:r>
            <a:r>
              <a:rPr lang="fr-FR" sz="1800" dirty="0">
                <a:solidFill>
                  <a:srgbClr val="000000"/>
                </a:solidFill>
                <a:effectLst/>
                <a:latin typeface="Arial" panose="020B0604020202020204" pitchFamily="34" charset="0"/>
                <a:ea typeface="Arial" panose="020B0604020202020204" pitchFamily="34" charset="0"/>
              </a:rPr>
              <a:t>(le propos doit être accessible aux deux membres)  </a:t>
            </a:r>
          </a:p>
          <a:p>
            <a:pPr marL="728980" marR="15875" indent="-285750" algn="just">
              <a:lnSpc>
                <a:spcPct val="112000"/>
              </a:lnSpc>
              <a:spcAft>
                <a:spcPts val="1010"/>
              </a:spcAft>
              <a:buFontTx/>
              <a:buChar char="-"/>
            </a:pPr>
            <a:r>
              <a:rPr lang="fr-FR" sz="1800" dirty="0">
                <a:solidFill>
                  <a:srgbClr val="000000"/>
                </a:solidFill>
                <a:effectLst/>
                <a:latin typeface="Arial" panose="020B0604020202020204" pitchFamily="34" charset="0"/>
                <a:ea typeface="Arial" panose="020B0604020202020204" pitchFamily="34" charset="0"/>
              </a:rPr>
              <a:t>Grille d’évaluation indicative : </a:t>
            </a:r>
            <a:r>
              <a:rPr lang="fr-FR" sz="1800" b="1" dirty="0">
                <a:solidFill>
                  <a:srgbClr val="000000"/>
                </a:solidFill>
                <a:effectLst/>
                <a:latin typeface="Arial" panose="020B0604020202020204" pitchFamily="34" charset="0"/>
                <a:ea typeface="Arial" panose="020B0604020202020204" pitchFamily="34" charset="0"/>
              </a:rPr>
              <a:t>il ne s’agit pas d’évaluer une deuxième fois les connaissances disciplinaires </a:t>
            </a:r>
          </a:p>
          <a:p>
            <a:pPr marL="728980" marR="15875" indent="-285750" algn="just">
              <a:lnSpc>
                <a:spcPct val="112000"/>
              </a:lnSpc>
              <a:spcAft>
                <a:spcPts val="1010"/>
              </a:spcAft>
              <a:buFontTx/>
              <a:buChar char="-"/>
            </a:pPr>
            <a:endParaRPr lang="fr-FR" sz="1800" dirty="0">
              <a:solidFill>
                <a:srgbClr val="000000"/>
              </a:solidFill>
              <a:effectLst/>
              <a:latin typeface="Arial" panose="020B0604020202020204" pitchFamily="34" charset="0"/>
              <a:ea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dirty="0"/>
              <a:t>Inspection pédagogique régionale Physique-Chimie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18</a:t>
            </a:fld>
            <a:endParaRPr lang="fr-FR" dirty="0"/>
          </a:p>
        </p:txBody>
      </p:sp>
    </p:spTree>
    <p:extLst>
      <p:ext uri="{BB962C8B-B14F-4D97-AF65-F5344CB8AC3E}">
        <p14:creationId xmlns:p14="http://schemas.microsoft.com/office/powerpoint/2010/main" val="2438304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sz="2800" b="1" dirty="0">
                <a:solidFill>
                  <a:srgbClr val="000000"/>
                </a:solidFill>
                <a:effectLst/>
                <a:latin typeface="Arial" panose="020B0604020202020204" pitchFamily="34" charset="0"/>
                <a:ea typeface="Arial" panose="020B0604020202020204" pitchFamily="34" charset="0"/>
              </a:rPr>
              <a:t>Quels sont les points de vigilance ?</a:t>
            </a:r>
            <a:r>
              <a:rPr lang="fr-FR" sz="2800" dirty="0">
                <a:solidFill>
                  <a:srgbClr val="000000"/>
                </a:solidFill>
                <a:effectLst/>
                <a:latin typeface="Arial" panose="020B0604020202020204" pitchFamily="34" charset="0"/>
                <a:ea typeface="Arial" panose="020B0604020202020204" pitchFamily="34" charset="0"/>
              </a:rPr>
              <a:t> </a:t>
            </a:r>
            <a:r>
              <a:rPr lang="fr-FR" sz="2800" i="1" dirty="0">
                <a:solidFill>
                  <a:srgbClr val="000000"/>
                </a:solidFill>
                <a:effectLst/>
                <a:latin typeface="Arial" panose="020B0604020202020204" pitchFamily="34" charset="0"/>
                <a:ea typeface="Arial" panose="020B0604020202020204" pitchFamily="34" charset="0"/>
              </a:rPr>
              <a:t> </a:t>
            </a:r>
            <a:r>
              <a:rPr lang="fr-FR" sz="2800" dirty="0">
                <a:solidFill>
                  <a:srgbClr val="000000"/>
                </a:solidFill>
                <a:effectLst/>
                <a:latin typeface="Arial" panose="020B0604020202020204" pitchFamily="34" charset="0"/>
                <a:ea typeface="Arial" panose="020B0604020202020204" pitchFamily="34" charset="0"/>
              </a:rPr>
              <a:t/>
            </a:r>
            <a:br>
              <a:rPr lang="fr-FR" sz="2800" dirty="0">
                <a:solidFill>
                  <a:srgbClr val="000000"/>
                </a:solidFill>
                <a:effectLst/>
                <a:latin typeface="Arial" panose="020B0604020202020204" pitchFamily="34" charset="0"/>
                <a:ea typeface="Arial" panose="020B0604020202020204" pitchFamily="34" charset="0"/>
              </a:rPr>
            </a:br>
            <a:endParaRPr lang="fr-FR" sz="2800" dirty="0"/>
          </a:p>
        </p:txBody>
      </p:sp>
      <p:sp>
        <p:nvSpPr>
          <p:cNvPr id="9" name="Espace réservé du texte 8"/>
          <p:cNvSpPr>
            <a:spLocks noGrp="1"/>
          </p:cNvSpPr>
          <p:nvPr>
            <p:ph type="body" sz="quarter" idx="14"/>
          </p:nvPr>
        </p:nvSpPr>
        <p:spPr>
          <a:xfrm>
            <a:off x="200472" y="1916832"/>
            <a:ext cx="8523441" cy="3963168"/>
          </a:xfrm>
        </p:spPr>
        <p:txBody>
          <a:bodyPr/>
          <a:lstStyle/>
          <a:p>
            <a:pPr marL="728980" marR="15875" indent="-285750" algn="just">
              <a:lnSpc>
                <a:spcPct val="112000"/>
              </a:lnSpc>
              <a:spcAft>
                <a:spcPts val="1010"/>
              </a:spcAft>
              <a:buFontTx/>
              <a:buChar char="-"/>
            </a:pPr>
            <a:r>
              <a:rPr lang="fr-FR" sz="1800" b="1" dirty="0">
                <a:solidFill>
                  <a:srgbClr val="000000"/>
                </a:solidFill>
                <a:effectLst/>
                <a:latin typeface="Arial" panose="020B0604020202020204" pitchFamily="34" charset="0"/>
                <a:ea typeface="Arial" panose="020B0604020202020204" pitchFamily="34" charset="0"/>
              </a:rPr>
              <a:t>Chacune des spécialités doit être convoquée à bon escient </a:t>
            </a:r>
            <a:r>
              <a:rPr lang="fr-FR" sz="1800" dirty="0">
                <a:solidFill>
                  <a:srgbClr val="000000"/>
                </a:solidFill>
                <a:effectLst/>
                <a:latin typeface="Arial" panose="020B0604020202020204" pitchFamily="34" charset="0"/>
                <a:ea typeface="Arial" panose="020B0604020202020204" pitchFamily="34" charset="0"/>
              </a:rPr>
              <a:t>sans être instrumentalisée par l’autre dans le cas d’une question transversale : nécessité d’un équilibre des deux spécialités concernées (la dimension culturelle de la langue devra par exemple être convoquée si le candidat en voie générale décide de s’exprimer dans une autre langue que le français). Le jury devra évaluer la pertinence du croisement des deux spécialités. </a:t>
            </a:r>
          </a:p>
          <a:p>
            <a:pPr marL="728980" marR="15875" indent="-285750" algn="just">
              <a:lnSpc>
                <a:spcPct val="112000"/>
              </a:lnSpc>
              <a:spcAft>
                <a:spcPts val="1010"/>
              </a:spcAft>
              <a:buFontTx/>
              <a:buChar char="-"/>
            </a:pPr>
            <a:r>
              <a:rPr lang="fr-FR" sz="1800" dirty="0">
                <a:solidFill>
                  <a:srgbClr val="000000"/>
                </a:solidFill>
                <a:effectLst/>
                <a:latin typeface="Arial" panose="020B0604020202020204" pitchFamily="34" charset="0"/>
                <a:ea typeface="Arial" panose="020B0604020202020204" pitchFamily="34" charset="0"/>
              </a:rPr>
              <a:t>La parole du grand oral n’est pas du théâtre. Le candidat doit rester naturel et travailler le contenu de sa prestation. </a:t>
            </a:r>
            <a:r>
              <a:rPr lang="fr-FR" sz="1800" b="1" dirty="0">
                <a:solidFill>
                  <a:srgbClr val="000000"/>
                </a:solidFill>
                <a:effectLst/>
                <a:latin typeface="Arial" panose="020B0604020202020204" pitchFamily="34" charset="0"/>
                <a:ea typeface="Arial" panose="020B0604020202020204" pitchFamily="34" charset="0"/>
              </a:rPr>
              <a:t>Les compétences évaluées ne se limitent pas à l’art oratoire</a:t>
            </a:r>
            <a:r>
              <a:rPr lang="fr-FR" sz="1800" dirty="0">
                <a:solidFill>
                  <a:srgbClr val="000000"/>
                </a:solidFill>
                <a:effectLst/>
                <a:latin typeface="Arial" panose="020B0604020202020204" pitchFamily="34" charset="0"/>
                <a:ea typeface="Arial" panose="020B0604020202020204" pitchFamily="34" charset="0"/>
              </a:rPr>
              <a:t>. Il ne faut pas distinguer le fond et la forme. Cette épreuve est un tout. </a:t>
            </a:r>
          </a:p>
          <a:p>
            <a:pPr marL="728980" marR="15875" indent="-285750" algn="just">
              <a:lnSpc>
                <a:spcPct val="112000"/>
              </a:lnSpc>
              <a:spcAft>
                <a:spcPts val="1010"/>
              </a:spcAft>
              <a:buFontTx/>
              <a:buChar char="-"/>
            </a:pPr>
            <a:endParaRPr lang="fr-FR" sz="1800" dirty="0">
              <a:solidFill>
                <a:srgbClr val="000000"/>
              </a:solidFill>
              <a:effectLst/>
              <a:latin typeface="Arial" panose="020B0604020202020204" pitchFamily="34" charset="0"/>
              <a:ea typeface="Arial" panose="020B0604020202020204" pitchFamily="34" charset="0"/>
            </a:endParaRPr>
          </a:p>
        </p:txBody>
      </p:sp>
      <p:sp>
        <p:nvSpPr>
          <p:cNvPr id="3" name="Espace réservé du pied de page 2"/>
          <p:cNvSpPr>
            <a:spLocks noGrp="1"/>
          </p:cNvSpPr>
          <p:nvPr>
            <p:ph type="ftr" sz="quarter" idx="11"/>
          </p:nvPr>
        </p:nvSpPr>
        <p:spPr/>
        <p:txBody>
          <a:bodyPr/>
          <a:lstStyle/>
          <a:p>
            <a:r>
              <a:rPr lang="fr-FR" dirty="0"/>
              <a:t>Inspection pédagogique régionale Physique-Chimie</a:t>
            </a:r>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19</a:t>
            </a:fld>
            <a:endParaRPr lang="fr-FR" dirty="0"/>
          </a:p>
        </p:txBody>
      </p:sp>
    </p:spTree>
    <p:extLst>
      <p:ext uri="{BB962C8B-B14F-4D97-AF65-F5344CB8AC3E}">
        <p14:creationId xmlns:p14="http://schemas.microsoft.com/office/powerpoint/2010/main" val="280277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Programme du webinaire :</a:t>
            </a:r>
          </a:p>
        </p:txBody>
      </p:sp>
      <p:sp>
        <p:nvSpPr>
          <p:cNvPr id="10" name="Espace réservé du texte 9"/>
          <p:cNvSpPr>
            <a:spLocks noGrp="1"/>
          </p:cNvSpPr>
          <p:nvPr>
            <p:ph type="body" sz="quarter" idx="13"/>
          </p:nvPr>
        </p:nvSpPr>
        <p:spPr>
          <a:xfrm>
            <a:off x="1496616" y="2060848"/>
            <a:ext cx="7344816" cy="3312368"/>
          </a:xfrm>
        </p:spPr>
        <p:txBody>
          <a:bodyPr/>
          <a:lstStyle/>
          <a:p>
            <a:pPr marL="0" indent="0">
              <a:buNone/>
            </a:pPr>
            <a:endParaRPr lang="fr-FR" sz="2400" dirty="0"/>
          </a:p>
          <a:p>
            <a:pPr marL="179996" lvl="1" indent="0">
              <a:buNone/>
            </a:pPr>
            <a:r>
              <a:rPr lang="fr-FR" sz="2000" dirty="0"/>
              <a:t>-    Panorama des formations au grand oral</a:t>
            </a:r>
          </a:p>
          <a:p>
            <a:pPr marL="351446" lvl="1" indent="-171450">
              <a:buFontTx/>
              <a:buChar char="-"/>
            </a:pPr>
            <a:r>
              <a:rPr lang="fr-FR" sz="2000" dirty="0"/>
              <a:t>  Rappel du cadre réglementaire du grand oral et aménagements   pour la session 2021</a:t>
            </a:r>
          </a:p>
          <a:p>
            <a:pPr marL="179996" lvl="1" indent="0">
              <a:buNone/>
            </a:pPr>
            <a:r>
              <a:rPr lang="fr-FR" sz="2000" dirty="0"/>
              <a:t>-    Les ressources</a:t>
            </a:r>
          </a:p>
          <a:p>
            <a:pPr marL="351446" lvl="1" indent="-171450">
              <a:buFontTx/>
              <a:buChar char="-"/>
            </a:pPr>
            <a:r>
              <a:rPr lang="fr-FR" sz="2000" dirty="0"/>
              <a:t>   Questions/réponses</a:t>
            </a:r>
            <a:endParaRPr lang="fr-FR"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2</a:t>
            </a:fld>
            <a:endParaRPr lang="fr-FR" dirty="0"/>
          </a:p>
        </p:txBody>
      </p:sp>
    </p:spTree>
    <p:extLst>
      <p:ext uri="{BB962C8B-B14F-4D97-AF65-F5344CB8AC3E}">
        <p14:creationId xmlns:p14="http://schemas.microsoft.com/office/powerpoint/2010/main" val="275785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3724" y="241798"/>
            <a:ext cx="6984776" cy="960000"/>
          </a:xfrm>
        </p:spPr>
        <p:txBody>
          <a:bodyPr/>
          <a:lstStyle/>
          <a:p>
            <a:r>
              <a:rPr lang="fr-FR" sz="3200" dirty="0"/>
              <a:t>Panorama des formations :</a:t>
            </a:r>
          </a:p>
        </p:txBody>
      </p:sp>
      <p:sp>
        <p:nvSpPr>
          <p:cNvPr id="10" name="Espace réservé du texte 9"/>
          <p:cNvSpPr>
            <a:spLocks noGrp="1"/>
          </p:cNvSpPr>
          <p:nvPr>
            <p:ph type="body" sz="quarter" idx="13"/>
          </p:nvPr>
        </p:nvSpPr>
        <p:spPr>
          <a:xfrm>
            <a:off x="1136576" y="836712"/>
            <a:ext cx="7344816" cy="4968552"/>
          </a:xfrm>
        </p:spPr>
        <p:txBody>
          <a:bodyPr/>
          <a:lstStyle/>
          <a:p>
            <a:pPr marL="0" indent="0">
              <a:buNone/>
            </a:pPr>
            <a:endParaRPr lang="fr-FR" sz="2400" dirty="0"/>
          </a:p>
          <a:p>
            <a:pPr marL="522896" lvl="1" indent="-342900">
              <a:buFontTx/>
              <a:buChar char="-"/>
            </a:pPr>
            <a:r>
              <a:rPr lang="fr-FR" sz="2000" dirty="0"/>
              <a:t>Formations de formateurs du groupe académique GO</a:t>
            </a:r>
          </a:p>
          <a:p>
            <a:pPr marL="522896" lvl="1" indent="-342900">
              <a:buFontTx/>
              <a:buChar char="-"/>
            </a:pPr>
            <a:r>
              <a:rPr lang="fr-FR" sz="2000" dirty="0"/>
              <a:t>Formations disciplinaires (automne 2020)</a:t>
            </a:r>
          </a:p>
          <a:p>
            <a:pPr marL="522896" lvl="1" indent="-342900">
              <a:buFontTx/>
              <a:buChar char="-"/>
            </a:pPr>
            <a:r>
              <a:rPr lang="fr-FR" sz="2000" dirty="0"/>
              <a:t>Formations transversales (2</a:t>
            </a:r>
            <a:r>
              <a:rPr lang="fr-FR" sz="2000" baseline="30000" dirty="0"/>
              <a:t>e</a:t>
            </a:r>
            <a:r>
              <a:rPr lang="fr-FR" sz="2000" dirty="0"/>
              <a:t> trimestre)</a:t>
            </a:r>
          </a:p>
          <a:p>
            <a:pPr marL="522896" lvl="1" indent="-342900">
              <a:buFontTx/>
              <a:buChar char="-"/>
            </a:pPr>
            <a:r>
              <a:rPr lang="fr-FR" sz="2000" dirty="0"/>
              <a:t>Webinaires disciplinaires (moi de mai)</a:t>
            </a:r>
          </a:p>
          <a:p>
            <a:pPr marL="522896" lvl="1" indent="-342900">
              <a:buFontTx/>
              <a:buChar char="-"/>
            </a:pPr>
            <a:r>
              <a:rPr lang="fr-FR" sz="2000" dirty="0"/>
              <a:t>Webinaire transversal (26 mai)</a:t>
            </a:r>
          </a:p>
          <a:p>
            <a:pPr marL="522896" lvl="1" indent="-342900">
              <a:buFontTx/>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Webinaire sur la formation des membres des jurys - Mercredi 9 juin 14 :00-17 :00 YouTube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Loritz</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a:p>
            <a:pPr marL="522896" lvl="1" indent="-342900">
              <a:buFontTx/>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Ouverture du volet académique du parcours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M@gistère</a:t>
            </a:r>
            <a:r>
              <a:rPr lang="fr-FR" sz="1800" dirty="0">
                <a:effectLst/>
                <a:latin typeface="Calibri" panose="020F0502020204030204" pitchFamily="34" charset="0"/>
                <a:ea typeface="Calibri" panose="020F0502020204030204" pitchFamily="34" charset="0"/>
                <a:cs typeface="Times New Roman" panose="02020603050405020304" pitchFamily="18" charset="0"/>
              </a:rPr>
              <a:t> national « Être jury au grand oral » : mardi 25 mai 21 </a:t>
            </a:r>
          </a:p>
          <a:p>
            <a:pPr marL="522896" lvl="1" indent="-342900">
              <a:buFontTx/>
              <a:buChar char="-"/>
            </a:pPr>
            <a:endParaRPr lang="fr-FR" sz="2000" dirty="0"/>
          </a:p>
          <a:p>
            <a:pPr marL="522896" lvl="1" indent="-342900">
              <a:buFontTx/>
              <a:buChar char="-"/>
            </a:pPr>
            <a:endParaRPr lang="fr-FR"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3</a:t>
            </a:fld>
            <a:endParaRPr lang="fr-FR" dirty="0"/>
          </a:p>
        </p:txBody>
      </p:sp>
    </p:spTree>
    <p:extLst>
      <p:ext uri="{BB962C8B-B14F-4D97-AF65-F5344CB8AC3E}">
        <p14:creationId xmlns:p14="http://schemas.microsoft.com/office/powerpoint/2010/main" val="7905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1196752"/>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488504" y="2060848"/>
            <a:ext cx="9027496" cy="3312368"/>
          </a:xfrm>
        </p:spPr>
        <p:txBody>
          <a:bodyPr/>
          <a:lstStyle/>
          <a:p>
            <a:pPr marL="0" indent="0">
              <a:buNone/>
            </a:pPr>
            <a:r>
              <a:rPr lang="fr-FR" sz="2400" b="0" dirty="0"/>
              <a:t>BO spécial n°2 du 13 février 2020</a:t>
            </a:r>
          </a:p>
          <a:p>
            <a:pPr marL="0" indent="0">
              <a:buNone/>
            </a:pPr>
            <a:r>
              <a:rPr lang="fr-FR" sz="2400" b="0" dirty="0"/>
              <a:t>L'épreuve, d'une durée totale de 20 minutes, se déroule en trois temps :</a:t>
            </a:r>
          </a:p>
          <a:p>
            <a:pPr marL="0" indent="0">
              <a:buNone/>
            </a:pPr>
            <a:endParaRPr lang="fr-FR" sz="2400" b="0" dirty="0"/>
          </a:p>
          <a:p>
            <a:pPr marL="0" indent="0">
              <a:buNone/>
            </a:pP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4</a:t>
            </a:fld>
            <a:endParaRPr lang="fr-FR" dirty="0"/>
          </a:p>
        </p:txBody>
      </p:sp>
    </p:spTree>
    <p:extLst>
      <p:ext uri="{BB962C8B-B14F-4D97-AF65-F5344CB8AC3E}">
        <p14:creationId xmlns:p14="http://schemas.microsoft.com/office/powerpoint/2010/main" val="3607005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524784"/>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390000" y="1268760"/>
            <a:ext cx="9027496" cy="5256584"/>
          </a:xfrm>
        </p:spPr>
        <p:txBody>
          <a:bodyPr/>
          <a:lstStyle/>
          <a:p>
            <a:pPr marL="0" indent="0">
              <a:buNone/>
            </a:pPr>
            <a:r>
              <a:rPr lang="fr-FR" sz="2400" dirty="0"/>
              <a:t>Premier temps : présentation d'une question (5 minutes)</a:t>
            </a:r>
          </a:p>
          <a:p>
            <a:pPr marL="0" indent="0">
              <a:buNone/>
            </a:pPr>
            <a:r>
              <a:rPr lang="fr-FR" sz="2000" b="0" dirty="0"/>
              <a:t>Au début de l'épreuve, le candidat présente au jury deux questions.</a:t>
            </a:r>
          </a:p>
          <a:p>
            <a:pPr marL="0" indent="0">
              <a:buNone/>
            </a:pPr>
            <a:r>
              <a:rPr lang="fr-FR" sz="2000" b="0" dirty="0"/>
              <a:t>Ces questions portent sur les deux enseignements de spécialité soit pris isolément, soit abordés de manière transversale. Elles mettent en lumière un des grands enjeux du ou des programmes de ces enseignements. Elles sont adossées à tout ou partie du programme du cycle terminal. Pour la voie technologique, ces questions s’appuient sur l’enseignement de spécialité pour lequel le programme prévoit la réalisation d’une </a:t>
            </a:r>
            <a:r>
              <a:rPr lang="fr-FR" sz="2000" b="0"/>
              <a:t>étude approfondie.</a:t>
            </a:r>
            <a:endParaRPr lang="fr-FR" sz="2000" b="0" dirty="0"/>
          </a:p>
          <a:p>
            <a:pPr marL="0" indent="0">
              <a:buNone/>
            </a:pPr>
            <a:r>
              <a:rPr lang="fr-FR" sz="2000" b="0" dirty="0"/>
              <a:t> Pour les candidats scolarisés, elles ont été élaborées et préparées par le candidat avec ses professeurs et, s'il le souhaite, avec d'autres élèves.</a:t>
            </a:r>
          </a:p>
          <a:p>
            <a:pPr marL="0" indent="0">
              <a:buNone/>
            </a:pPr>
            <a:r>
              <a:rPr lang="fr-FR" sz="2000" b="0" dirty="0"/>
              <a:t>Les questions sont transmises au jury, par le candidat, sur une feuille signée par les professeurs des enseignements de spécialité du candidat et portant le cachet de son établissement d'origine.</a:t>
            </a:r>
          </a:p>
          <a:p>
            <a:pPr marL="0" indent="0">
              <a:buNone/>
            </a:pPr>
            <a:endParaRPr lang="fr-FR" sz="2400" b="0" dirty="0"/>
          </a:p>
          <a:p>
            <a:pPr marL="0" indent="0">
              <a:buNone/>
            </a:pP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5</a:t>
            </a:fld>
            <a:endParaRPr lang="fr-FR" dirty="0"/>
          </a:p>
        </p:txBody>
      </p:sp>
    </p:spTree>
    <p:extLst>
      <p:ext uri="{BB962C8B-B14F-4D97-AF65-F5344CB8AC3E}">
        <p14:creationId xmlns:p14="http://schemas.microsoft.com/office/powerpoint/2010/main" val="285740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524784"/>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390000" y="1268760"/>
            <a:ext cx="9027496" cy="5256584"/>
          </a:xfrm>
        </p:spPr>
        <p:txBody>
          <a:bodyPr/>
          <a:lstStyle/>
          <a:p>
            <a:pPr marL="0" indent="0">
              <a:buNone/>
            </a:pPr>
            <a:r>
              <a:rPr lang="fr-FR" sz="2400" b="0" dirty="0"/>
              <a:t>Le jury choisit une des deux questions. Le candidat dispose de 20 minutes de préparation pour mettre en ordre ses idées et réaliser, s'il le souhaite, un support qu'il remettra au jury sur une feuille qui lui est fournie. Ce support ne fait pas l'objet d'une évaluation. L'exposé du candidat se fait sans note.</a:t>
            </a:r>
          </a:p>
          <a:p>
            <a:pPr marL="0" indent="0">
              <a:buNone/>
            </a:pPr>
            <a:r>
              <a:rPr lang="fr-FR" sz="2400" b="0" dirty="0"/>
              <a:t>Le candidat explique pourquoi il a choisi de préparer cette question pendant sa formation, puis il la développe et y répond. </a:t>
            </a:r>
          </a:p>
          <a:p>
            <a:pPr marL="0" indent="0">
              <a:buNone/>
            </a:pPr>
            <a:r>
              <a:rPr lang="fr-FR" sz="2400" b="0" dirty="0"/>
              <a:t>Le jury évalue les capacités argumentatives et les qualités oratoires du candidat.</a:t>
            </a:r>
          </a:p>
          <a:p>
            <a:pPr marL="0" indent="0">
              <a:buNone/>
            </a:pP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6</a:t>
            </a:fld>
            <a:endParaRPr lang="fr-FR" dirty="0"/>
          </a:p>
        </p:txBody>
      </p:sp>
    </p:spTree>
    <p:extLst>
      <p:ext uri="{BB962C8B-B14F-4D97-AF65-F5344CB8AC3E}">
        <p14:creationId xmlns:p14="http://schemas.microsoft.com/office/powerpoint/2010/main" val="251503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524784"/>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390000" y="1268760"/>
            <a:ext cx="9027496" cy="5256584"/>
          </a:xfrm>
        </p:spPr>
        <p:txBody>
          <a:bodyPr/>
          <a:lstStyle/>
          <a:p>
            <a:pPr marL="0" indent="0">
              <a:buNone/>
            </a:pPr>
            <a:r>
              <a:rPr lang="fr-FR" sz="2400" dirty="0"/>
              <a:t>Deuxième temps : échange avec le candidat (10 minutes)</a:t>
            </a:r>
          </a:p>
          <a:p>
            <a:pPr marL="0" indent="0">
              <a:buNone/>
            </a:pPr>
            <a:endParaRPr lang="fr-FR" sz="2400" b="0" dirty="0"/>
          </a:p>
          <a:p>
            <a:pPr marL="0" indent="0">
              <a:buNone/>
            </a:pPr>
            <a:r>
              <a:rPr lang="fr-FR" sz="2400" b="0" dirty="0"/>
              <a:t>Le jury interroge ensuite le candidat pour l'amener à préciser et à approfondir sa pensée. Il peut interroger le candidat sur toute partie du programme du cycle terminal de ses enseignements de spécialité et évaluer ainsi la solidité des connaissances et les capacités argumentatives du candidat.</a:t>
            </a:r>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7</a:t>
            </a:fld>
            <a:endParaRPr lang="fr-FR" dirty="0"/>
          </a:p>
        </p:txBody>
      </p:sp>
    </p:spTree>
    <p:extLst>
      <p:ext uri="{BB962C8B-B14F-4D97-AF65-F5344CB8AC3E}">
        <p14:creationId xmlns:p14="http://schemas.microsoft.com/office/powerpoint/2010/main" val="77101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000" y="524784"/>
            <a:ext cx="9126000" cy="960000"/>
          </a:xfrm>
        </p:spPr>
        <p:txBody>
          <a:bodyPr/>
          <a:lstStyle/>
          <a:p>
            <a:r>
              <a:rPr lang="fr-FR" sz="3200" dirty="0"/>
              <a:t>Le cadre réglementaire :</a:t>
            </a:r>
          </a:p>
        </p:txBody>
      </p:sp>
      <p:sp>
        <p:nvSpPr>
          <p:cNvPr id="10" name="Espace réservé du texte 9"/>
          <p:cNvSpPr>
            <a:spLocks noGrp="1"/>
          </p:cNvSpPr>
          <p:nvPr>
            <p:ph type="body" sz="quarter" idx="13"/>
          </p:nvPr>
        </p:nvSpPr>
        <p:spPr>
          <a:xfrm>
            <a:off x="128464" y="1053304"/>
            <a:ext cx="9721080" cy="5804695"/>
          </a:xfrm>
        </p:spPr>
        <p:txBody>
          <a:bodyPr/>
          <a:lstStyle/>
          <a:p>
            <a:pPr marL="0" indent="0">
              <a:buNone/>
            </a:pPr>
            <a:r>
              <a:rPr lang="fr-FR" sz="2400" dirty="0"/>
              <a:t>Troisième temps : échange sur le projet d'orientation du candidat (5 minutes)</a:t>
            </a:r>
          </a:p>
          <a:p>
            <a:pPr marL="0" indent="0">
              <a:buNone/>
            </a:pPr>
            <a:r>
              <a:rPr lang="fr-FR" sz="2000" b="0" dirty="0"/>
              <a:t>Le candidat explique en quoi la question traitée éclaire son projet de poursuite d'études, voire son projet professionnel. Il expose les différentes étapes de la maturation de son projet (rencontres, engagements, stages, mobilité internationale, intérêt pour les enseignements communs, choix de ses spécialités, etc.) et la manière dont il souhaite le mener après le baccalauréat.</a:t>
            </a:r>
          </a:p>
          <a:p>
            <a:pPr marL="0" indent="0">
              <a:buNone/>
            </a:pPr>
            <a:r>
              <a:rPr lang="fr-FR" sz="2000" b="0" dirty="0"/>
              <a:t>Le jury mesure la capacité du candidat à conduire et exprimer une réflexion personnelle témoignant de sa curiosité intellectuelle et de son aptitude à exprimer ses motivations.</a:t>
            </a:r>
          </a:p>
          <a:p>
            <a:pPr marL="0" indent="0">
              <a:buNone/>
            </a:pPr>
            <a:r>
              <a:rPr lang="fr-FR" sz="2000" b="0" dirty="0"/>
              <a:t>Le candidat effectue sa présentation du premier temps debout, sauf aménagements pour les candidats à besoins spécifiques. Pour les deuxième et troisième temps de l'épreuve, le candidat est assis ou debout selon son choix.</a:t>
            </a:r>
          </a:p>
          <a:p>
            <a:pPr marL="0" indent="0">
              <a:buNone/>
            </a:pPr>
            <a:endParaRPr lang="fr-FR" sz="2400" b="0" dirty="0"/>
          </a:p>
          <a:p>
            <a:pPr marL="0" indent="0">
              <a:buNone/>
            </a:pPr>
            <a:endParaRPr lang="fr-FR" sz="2400" b="0" dirty="0"/>
          </a:p>
        </p:txBody>
      </p:sp>
      <p:sp>
        <p:nvSpPr>
          <p:cNvPr id="21" name="Espace réservé du pied de page 20"/>
          <p:cNvSpPr>
            <a:spLocks noGrp="1"/>
          </p:cNvSpPr>
          <p:nvPr>
            <p:ph type="ftr" sz="quarter" idx="11"/>
          </p:nvPr>
        </p:nvSpPr>
        <p:spPr/>
        <p:txBody>
          <a:bodyPr/>
          <a:lstStyle/>
          <a:p>
            <a:r>
              <a:rPr lang="fr-FR" dirty="0"/>
              <a:t>Inspection pédagogique régionale Physique-Chimie</a:t>
            </a:r>
          </a:p>
        </p:txBody>
      </p:sp>
      <p:sp>
        <p:nvSpPr>
          <p:cNvPr id="22" name="Espace réservé du numéro de diapositive 21"/>
          <p:cNvSpPr>
            <a:spLocks noGrp="1"/>
          </p:cNvSpPr>
          <p:nvPr>
            <p:ph type="sldNum" sz="quarter" idx="12"/>
          </p:nvPr>
        </p:nvSpPr>
        <p:spPr/>
        <p:txBody>
          <a:bodyPr/>
          <a:lstStyle/>
          <a:p>
            <a:fld id="{733122C9-A0B9-462F-8757-0847AD287B63}" type="slidenum">
              <a:rPr lang="fr-FR" smtClean="0"/>
              <a:pPr/>
              <a:t>8</a:t>
            </a:fld>
            <a:endParaRPr lang="fr-FR" dirty="0"/>
          </a:p>
        </p:txBody>
      </p:sp>
    </p:spTree>
    <p:extLst>
      <p:ext uri="{BB962C8B-B14F-4D97-AF65-F5344CB8AC3E}">
        <p14:creationId xmlns:p14="http://schemas.microsoft.com/office/powerpoint/2010/main" val="322377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BC84FA-F73D-4FFC-9CA4-F2A35930327E}"/>
              </a:ext>
            </a:extLst>
          </p:cNvPr>
          <p:cNvSpPr>
            <a:spLocks noGrp="1"/>
          </p:cNvSpPr>
          <p:nvPr>
            <p:ph type="title"/>
          </p:nvPr>
        </p:nvSpPr>
        <p:spPr/>
        <p:txBody>
          <a:bodyPr/>
          <a:lstStyle/>
          <a:p>
            <a:endParaRPr lang="fr-FR"/>
          </a:p>
        </p:txBody>
      </p:sp>
      <p:sp>
        <p:nvSpPr>
          <p:cNvPr id="3" name="Espace réservé de la date 2">
            <a:extLst>
              <a:ext uri="{FF2B5EF4-FFF2-40B4-BE49-F238E27FC236}">
                <a16:creationId xmlns:a16="http://schemas.microsoft.com/office/drawing/2014/main" id="{E874C5B4-64B2-4B88-975F-8AF670232E7B}"/>
              </a:ext>
            </a:extLst>
          </p:cNvPr>
          <p:cNvSpPr>
            <a:spLocks noGrp="1"/>
          </p:cNvSpPr>
          <p:nvPr>
            <p:ph type="dt" sz="half" idx="10"/>
          </p:nvPr>
        </p:nvSpPr>
        <p:spPr/>
        <p:txBody>
          <a:bodyPr/>
          <a:lstStyle/>
          <a:p>
            <a:pPr algn="r"/>
            <a:r>
              <a:rPr lang="fr-FR" cap="all"/>
              <a:t>XX/XX/XXXX</a:t>
            </a:r>
            <a:endParaRPr lang="fr-FR" cap="all" dirty="0"/>
          </a:p>
        </p:txBody>
      </p:sp>
      <p:sp>
        <p:nvSpPr>
          <p:cNvPr id="4" name="Espace réservé du pied de page 3">
            <a:extLst>
              <a:ext uri="{FF2B5EF4-FFF2-40B4-BE49-F238E27FC236}">
                <a16:creationId xmlns:a16="http://schemas.microsoft.com/office/drawing/2014/main" id="{2970E0A9-4D7B-4FBB-BAAF-7971EC88957F}"/>
              </a:ext>
            </a:extLst>
          </p:cNvPr>
          <p:cNvSpPr>
            <a:spLocks noGrp="1"/>
          </p:cNvSpPr>
          <p:nvPr>
            <p:ph type="ftr" sz="quarter" idx="11"/>
          </p:nvPr>
        </p:nvSpPr>
        <p:spPr/>
        <p:txBody>
          <a:bodyPr/>
          <a:lstStyle/>
          <a:p>
            <a:r>
              <a:rPr lang="fr-FR"/>
              <a:t>Intitulé de la direction/service interministérielle</a:t>
            </a:r>
            <a:endParaRPr lang="fr-FR" dirty="0"/>
          </a:p>
        </p:txBody>
      </p:sp>
      <p:sp>
        <p:nvSpPr>
          <p:cNvPr id="5" name="Espace réservé du numéro de diapositive 4">
            <a:extLst>
              <a:ext uri="{FF2B5EF4-FFF2-40B4-BE49-F238E27FC236}">
                <a16:creationId xmlns:a16="http://schemas.microsoft.com/office/drawing/2014/main" id="{6EB3BC45-07FB-4A0A-BE74-4969E202D9FA}"/>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u texte 5">
            <a:extLst>
              <a:ext uri="{FF2B5EF4-FFF2-40B4-BE49-F238E27FC236}">
                <a16:creationId xmlns:a16="http://schemas.microsoft.com/office/drawing/2014/main" id="{B5B618D4-91C6-4751-B552-C2714C94C366}"/>
              </a:ext>
            </a:extLst>
          </p:cNvPr>
          <p:cNvSpPr>
            <a:spLocks noGrp="1"/>
          </p:cNvSpPr>
          <p:nvPr>
            <p:ph type="body" sz="quarter" idx="13"/>
          </p:nvPr>
        </p:nvSpPr>
        <p:spPr>
          <a:xfrm>
            <a:off x="390000" y="1916832"/>
            <a:ext cx="9126000" cy="2769600"/>
          </a:xfrm>
        </p:spPr>
        <p:txBody>
          <a:bodyPr/>
          <a:lstStyle/>
          <a:p>
            <a:pPr marL="0" marR="0" lvl="0" indent="0" algn="l" defTabSz="914378" rtl="0" eaLnBrk="1" fontAlgn="auto" latinLnBrk="0" hangingPunct="1">
              <a:lnSpc>
                <a:spcPct val="100000"/>
              </a:lnSpc>
              <a:spcBef>
                <a:spcPts val="400"/>
              </a:spcBef>
              <a:spcAft>
                <a:spcPts val="800"/>
              </a:spcAft>
              <a:buClrTx/>
              <a:buSzTx/>
              <a:buFont typeface="+mj-lt"/>
              <a:buNone/>
              <a:tabLst/>
              <a:defRPr/>
            </a:pPr>
            <a:r>
              <a:rPr kumimoji="0" lang="fr-FR" sz="2400" b="0" i="0" u="none" strike="noStrike" kern="1200" cap="none" spc="0" normalizeH="0" baseline="0" noProof="0" dirty="0">
                <a:ln>
                  <a:noFill/>
                </a:ln>
                <a:solidFill>
                  <a:srgbClr val="000000"/>
                </a:solidFill>
                <a:effectLst/>
                <a:uLnTx/>
                <a:uFillTx/>
                <a:latin typeface="Marianne"/>
                <a:ea typeface="+mn-ea"/>
                <a:cs typeface="+mn-cs"/>
              </a:rPr>
              <a:t>Aménagements pour la session 2021 (6 mai 2021) :</a:t>
            </a:r>
          </a:p>
          <a:p>
            <a:pPr marL="0" marR="0" lvl="0" indent="0" algn="l" defTabSz="914378" rtl="0" eaLnBrk="1" fontAlgn="auto" latinLnBrk="0" hangingPunct="1">
              <a:lnSpc>
                <a:spcPct val="100000"/>
              </a:lnSpc>
              <a:spcBef>
                <a:spcPts val="400"/>
              </a:spcBef>
              <a:spcAft>
                <a:spcPts val="800"/>
              </a:spcAft>
              <a:buClrTx/>
              <a:buSzTx/>
              <a:buFont typeface="+mj-lt"/>
              <a:buNone/>
              <a:tabLst/>
              <a:defRPr/>
            </a:pPr>
            <a:r>
              <a:rPr kumimoji="0" lang="fr-FR" sz="1800" b="0" i="0" u="none" strike="noStrike" kern="1200" cap="none" spc="0" normalizeH="0" baseline="0" noProof="0" dirty="0">
                <a:ln>
                  <a:noFill/>
                </a:ln>
                <a:solidFill>
                  <a:srgbClr val="000000"/>
                </a:solidFill>
                <a:effectLst/>
                <a:uLnTx/>
                <a:uFillTx/>
                <a:latin typeface="Marianne"/>
                <a:ea typeface="+mn-ea"/>
                <a:cs typeface="+mn-cs"/>
                <a:hlinkClick r:id="rId2"/>
              </a:rPr>
              <a:t>https://www.education.gouv.fr/amenagements-pour-les-epreuves-terminales-du-baccalaureat-general-et-technologique-et-du-323147</a:t>
            </a:r>
            <a:endParaRPr kumimoji="0" lang="fr-FR" sz="1800" b="0" i="0" u="none" strike="noStrike" kern="1200" cap="none" spc="0" normalizeH="0" baseline="0" noProof="0" dirty="0">
              <a:ln>
                <a:noFill/>
              </a:ln>
              <a:solidFill>
                <a:srgbClr val="000000"/>
              </a:solidFill>
              <a:effectLst/>
              <a:uLnTx/>
              <a:uFillTx/>
              <a:latin typeface="Marianne"/>
              <a:ea typeface="+mn-ea"/>
              <a:cs typeface="+mn-cs"/>
            </a:endParaRPr>
          </a:p>
          <a:p>
            <a:endParaRPr lang="fr-FR" dirty="0"/>
          </a:p>
        </p:txBody>
      </p:sp>
    </p:spTree>
    <p:extLst>
      <p:ext uri="{BB962C8B-B14F-4D97-AF65-F5344CB8AC3E}">
        <p14:creationId xmlns:p14="http://schemas.microsoft.com/office/powerpoint/2010/main" val="44290469"/>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GOUVERNEMENT PPT">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2_FOND ECRAN_4_3" id="{10C338DC-25DE-DE49-B378-885F7B62B31C}" vid="{8EB08C32-EACE-6D4D-9991-56925EA9F4DB}"/>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2c7ddd52-0a06-43b1-a35c-dcb15ea2e3f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5D57C802836FCB44B44B7372FB2B7972" ma:contentTypeVersion="2" ma:contentTypeDescription="Crée un document." ma:contentTypeScope="" ma:versionID="5a60f89c127121cb1fddd53ae7c254b1">
  <xsd:schema xmlns:xsd="http://www.w3.org/2001/XMLSchema" xmlns:xs="http://www.w3.org/2001/XMLSchema" xmlns:p="http://schemas.microsoft.com/office/2006/metadata/properties" xmlns:ns2="2c7ddd52-0a06-43b1-a35c-dcb15ea2e3f4" targetNamespace="http://schemas.microsoft.com/office/2006/metadata/properties" ma:root="true" ma:fieldsID="d5f738a9b3eb3c0a5db9868b5f12e787" ns2:_="">
    <xsd:import namespace="2c7ddd52-0a06-43b1-a35c-dcb15ea2e3f4"/>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7ddd52-0a06-43b1-a35c-dcb15ea2e3f4"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665D03-BD43-4A86-B6D2-5126C047A9BC}">
  <ds:schemaRefs>
    <ds:schemaRef ds:uri="http://purl.org/dc/terms/"/>
    <ds:schemaRef ds:uri="2c7ddd52-0a06-43b1-a35c-dcb15ea2e3f4"/>
    <ds:schemaRef ds:uri="http://purl.org/dc/elements/1.1/"/>
    <ds:schemaRef ds:uri="http://purl.org/dc/dcmitype/"/>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CB448C3-5FE1-481F-85C8-33598570CB24}">
  <ds:schemaRefs>
    <ds:schemaRef ds:uri="http://schemas.microsoft.com/sharepoint/v3/contenttype/forms"/>
  </ds:schemaRefs>
</ds:datastoreItem>
</file>

<file path=customXml/itemProps3.xml><?xml version="1.0" encoding="utf-8"?>
<ds:datastoreItem xmlns:ds="http://schemas.openxmlformats.org/officeDocument/2006/customXml" ds:itemID="{1035F979-A072-4E70-A14C-C63B81B29C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7ddd52-0a06-43b1-a35c-dcb15ea2e3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3125</TotalTime>
  <Words>1579</Words>
  <Application>Microsoft Office PowerPoint</Application>
  <PresentationFormat>Format A4 (210 x 297 mm)</PresentationFormat>
  <Paragraphs>120</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Calibri</vt:lpstr>
      <vt:lpstr>Marianne</vt:lpstr>
      <vt:lpstr>Times New Roman</vt:lpstr>
      <vt:lpstr>MINISTÈRIEL</vt:lpstr>
      <vt:lpstr>Présentation PowerPoint</vt:lpstr>
      <vt:lpstr>Programme du webinaire :</vt:lpstr>
      <vt:lpstr>Panorama des formations :</vt:lpstr>
      <vt:lpstr>Le cadre réglementaire :</vt:lpstr>
      <vt:lpstr>Le cadre réglementaire :</vt:lpstr>
      <vt:lpstr>Le cadre réglementaire :</vt:lpstr>
      <vt:lpstr>Le cadre réglementaire :</vt:lpstr>
      <vt:lpstr>Le cadre réglementaire :</vt:lpstr>
      <vt:lpstr>Présentation PowerPoint</vt:lpstr>
      <vt:lpstr>Le cadre réglementaire :</vt:lpstr>
      <vt:lpstr>Le cadre réglementaire :</vt:lpstr>
      <vt:lpstr>FAQ</vt:lpstr>
      <vt:lpstr>FAQ</vt:lpstr>
      <vt:lpstr>FAQ</vt:lpstr>
      <vt:lpstr>FAQ</vt:lpstr>
      <vt:lpstr>Les ressources :</vt:lpstr>
      <vt:lpstr>Liens pour la physique-chimie :</vt:lpstr>
      <vt:lpstr>Quels sont les points de vigilance ?   </vt:lpstr>
      <vt:lpstr>Quels sont les points de vigilance ?   </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A4</dc:title>
  <dc:subject>Client</dc:subject>
  <dc:creator>Microsoft Office User</dc:creator>
  <cp:lastModifiedBy>xcourrian</cp:lastModifiedBy>
  <cp:revision>99</cp:revision>
  <dcterms:created xsi:type="dcterms:W3CDTF">2020-07-03T12:53:24Z</dcterms:created>
  <dcterms:modified xsi:type="dcterms:W3CDTF">2021-05-25T18:51:04Z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